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2" r:id="rId4"/>
    <p:sldId id="258" r:id="rId5"/>
    <p:sldId id="260" r:id="rId6"/>
    <p:sldId id="261" r:id="rId7"/>
    <p:sldId id="259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2/3/2021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2/3/2021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2/3/2021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2/3/2021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2/3/2021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audio" Target="../media/media2.m4a"/><Relationship Id="rId7" Type="http://schemas.openxmlformats.org/officeDocument/2006/relationships/image" Target="../media/image9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3.m4a"/><Relationship Id="rId7" Type="http://schemas.openxmlformats.org/officeDocument/2006/relationships/image" Target="../media/image9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4.m4a"/><Relationship Id="rId7" Type="http://schemas.openxmlformats.org/officeDocument/2006/relationships/image" Target="../media/image9.png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5.m4a"/><Relationship Id="rId7" Type="http://schemas.openxmlformats.org/officeDocument/2006/relationships/image" Target="../media/image9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6.m4a"/><Relationship Id="rId7" Type="http://schemas.openxmlformats.org/officeDocument/2006/relationships/image" Target="../media/image9.png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media7.m4a"/><Relationship Id="rId7" Type="http://schemas.openxmlformats.org/officeDocument/2006/relationships/image" Target="../media/image9.png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B377BB-601C-4288-A224-D150848C4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8ABA13-B3B3-4E09-854F-270094AA8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CA7029-49D1-4811-9706-47326D65B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B70EA8D-D093-4307-9DA5-E4EE61D82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687593-1834-43AF-A992-696B19B04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1FE4DF-DA81-4174-A7A3-1DBD74FB3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FFD78D1-D993-4B55-9088-BAEAB80FA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9803" y="2842681"/>
            <a:ext cx="3973282" cy="2268559"/>
          </a:xfrm>
        </p:spPr>
        <p:txBody>
          <a:bodyPr>
            <a:normAutofit/>
          </a:bodyPr>
          <a:lstStyle/>
          <a:p>
            <a:r>
              <a:rPr lang="es-AR" sz="3000" dirty="0"/>
              <a:t>Tema 1</a:t>
            </a:r>
            <a:br>
              <a:rPr lang="es-AR" sz="3000" dirty="0"/>
            </a:br>
            <a:r>
              <a:rPr lang="es-ES" sz="3000" b="1" dirty="0"/>
              <a:t>La Unión Europea y el cambio climático</a:t>
            </a:r>
            <a:br>
              <a:rPr lang="es-ES" sz="3000" b="1" dirty="0"/>
            </a:br>
            <a:br>
              <a:rPr lang="es-ES" sz="3000" b="1" dirty="0"/>
            </a:br>
            <a:r>
              <a:rPr lang="es-ES" sz="2000" b="1" i="1" dirty="0"/>
              <a:t>Prof. Justo Corti Varela</a:t>
            </a:r>
            <a:endParaRPr lang="es-AR" sz="3000" i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36844F-4176-4AE3-871F-39E1EEBEDD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4907" y="1602601"/>
            <a:ext cx="3818179" cy="1160213"/>
          </a:xfrm>
        </p:spPr>
        <p:txBody>
          <a:bodyPr>
            <a:normAutofit/>
          </a:bodyPr>
          <a:lstStyle/>
          <a:p>
            <a:r>
              <a:rPr lang="es-AR" dirty="0"/>
              <a:t>Curso de Derecho Climático Europeo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549F17-2049-4BD2-9A2A-8D7E9DD632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8870" y="2174756"/>
            <a:ext cx="3993327" cy="1969161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E838281-5FBA-41E7-AD3B-CB3F49FE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61A2F0B-5847-4ABB-A303-31CD1A172C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0009" y="5482287"/>
            <a:ext cx="1115665" cy="1115665"/>
          </a:xfrm>
          <a:prstGeom prst="rect">
            <a:avLst/>
          </a:prstGeom>
        </p:spPr>
      </p:pic>
      <p:sp>
        <p:nvSpPr>
          <p:cNvPr id="16" name="Subtítulo 2">
            <a:extLst>
              <a:ext uri="{FF2B5EF4-FFF2-40B4-BE49-F238E27FC236}">
                <a16:creationId xmlns:a16="http://schemas.microsoft.com/office/drawing/2014/main" id="{958D567E-892B-40BF-A297-1C96BFE8AD74}"/>
              </a:ext>
            </a:extLst>
          </p:cNvPr>
          <p:cNvSpPr txBox="1">
            <a:spLocks/>
          </p:cNvSpPr>
          <p:nvPr/>
        </p:nvSpPr>
        <p:spPr>
          <a:xfrm>
            <a:off x="2642667" y="5912826"/>
            <a:ext cx="6904532" cy="715312"/>
          </a:xfrm>
          <a:prstGeom prst="rect">
            <a:avLst/>
          </a:prstGeom>
        </p:spPr>
        <p:txBody>
          <a:bodyPr vert="horz" lIns="91440" tIns="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AR" sz="1200" i="1" dirty="0" err="1"/>
              <a:t>Disclaimer</a:t>
            </a:r>
            <a:r>
              <a:rPr lang="es-AR" sz="1200" dirty="0"/>
              <a:t>: El apoyo de la Comisión Europea para la producción de esta publicación no constituye una aprobación del contenido, el cual refleja únicamente las opiniones de los autores, y la Comisión no se hace responsable del uso que pueda hacerse de la información contenida en la misma.</a:t>
            </a:r>
          </a:p>
        </p:txBody>
      </p:sp>
      <p:pic>
        <p:nvPicPr>
          <p:cNvPr id="23" name="Imagen 22" descr="Patrón de fondo&#10;&#10;Descripción generada automáticamente">
            <a:extLst>
              <a:ext uri="{FF2B5EF4-FFF2-40B4-BE49-F238E27FC236}">
                <a16:creationId xmlns:a16="http://schemas.microsoft.com/office/drawing/2014/main" id="{3BA50C40-E034-4E06-97D6-DC9E5F32CE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79153" y="5525020"/>
            <a:ext cx="1617539" cy="1099400"/>
          </a:xfrm>
          <a:prstGeom prst="rect">
            <a:avLst/>
          </a:prstGeom>
        </p:spPr>
      </p:pic>
      <p:sp>
        <p:nvSpPr>
          <p:cNvPr id="24" name="Subtítulo 2">
            <a:extLst>
              <a:ext uri="{FF2B5EF4-FFF2-40B4-BE49-F238E27FC236}">
                <a16:creationId xmlns:a16="http://schemas.microsoft.com/office/drawing/2014/main" id="{7CCD7B18-CB19-4E55-B4FA-2D3B0DAC95C3}"/>
              </a:ext>
            </a:extLst>
          </p:cNvPr>
          <p:cNvSpPr txBox="1">
            <a:spLocks/>
          </p:cNvSpPr>
          <p:nvPr/>
        </p:nvSpPr>
        <p:spPr>
          <a:xfrm>
            <a:off x="1897841" y="5525020"/>
            <a:ext cx="7759646" cy="345073"/>
          </a:xfrm>
          <a:prstGeom prst="rect">
            <a:avLst/>
          </a:prstGeom>
        </p:spPr>
        <p:txBody>
          <a:bodyPr vert="horz" lIns="91440" tIns="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AR" dirty="0" err="1"/>
              <a:t>With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support</a:t>
            </a:r>
            <a:r>
              <a:rPr lang="es-AR" dirty="0"/>
              <a:t> </a:t>
            </a:r>
            <a:r>
              <a:rPr lang="es-AR" dirty="0" err="1"/>
              <a:t>of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Erasmus+ </a:t>
            </a:r>
            <a:r>
              <a:rPr lang="es-AR" dirty="0" err="1"/>
              <a:t>Programme</a:t>
            </a:r>
            <a:r>
              <a:rPr lang="es-AR" dirty="0"/>
              <a:t> </a:t>
            </a:r>
            <a:r>
              <a:rPr lang="es-AR" dirty="0" err="1"/>
              <a:t>of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European</a:t>
            </a:r>
            <a:r>
              <a:rPr lang="es-AR" dirty="0"/>
              <a:t> </a:t>
            </a:r>
            <a:r>
              <a:rPr lang="es-AR" dirty="0" err="1"/>
              <a:t>Union</a:t>
            </a:r>
            <a:r>
              <a:rPr lang="es-AR" dirty="0"/>
              <a:t> </a:t>
            </a:r>
          </a:p>
        </p:txBody>
      </p:sp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4903D8B-A4B6-403C-B729-E00E1A1592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17782" y="6394752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579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50327-BC72-4EB9-9E3C-1B4FE7195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8541576" cy="1077229"/>
          </a:xfrm>
        </p:spPr>
        <p:txBody>
          <a:bodyPr>
            <a:normAutofit fontScale="90000"/>
          </a:bodyPr>
          <a:lstStyle/>
          <a:p>
            <a:r>
              <a:rPr lang="es-AR" b="1" dirty="0"/>
              <a:t>1. </a:t>
            </a:r>
            <a:r>
              <a:rPr lang="es-ES" b="1" dirty="0"/>
              <a:t>El proceso de integración europea y la protección del medioambiente</a:t>
            </a:r>
            <a:br>
              <a:rPr lang="es-AR" dirty="0"/>
            </a:br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498365-3B9A-48E7-B765-4D54E7BB0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492" y="5660103"/>
            <a:ext cx="947673" cy="94767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D229FF3-2D85-4480-9B3D-5DF48A55C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5765" y="5774374"/>
            <a:ext cx="1167619" cy="797506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E4F386B1-FE9D-4E95-A68C-10DFC7CA4756}"/>
              </a:ext>
            </a:extLst>
          </p:cNvPr>
          <p:cNvSpPr txBox="1">
            <a:spLocks/>
          </p:cNvSpPr>
          <p:nvPr/>
        </p:nvSpPr>
        <p:spPr>
          <a:xfrm>
            <a:off x="8005905" y="5774374"/>
            <a:ext cx="1979860" cy="797505"/>
          </a:xfrm>
          <a:prstGeom prst="rect">
            <a:avLst/>
          </a:prstGeom>
        </p:spPr>
        <p:txBody>
          <a:bodyPr vert="horz" lIns="91440" tIns="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AR" sz="1400" dirty="0" err="1"/>
              <a:t>With</a:t>
            </a:r>
            <a:r>
              <a:rPr lang="es-AR" sz="1400" dirty="0"/>
              <a:t> </a:t>
            </a:r>
            <a:r>
              <a:rPr lang="es-AR" sz="1400" dirty="0" err="1"/>
              <a:t>the</a:t>
            </a:r>
            <a:r>
              <a:rPr lang="es-AR" sz="1400" dirty="0"/>
              <a:t> </a:t>
            </a:r>
            <a:r>
              <a:rPr lang="es-AR" sz="1400" dirty="0" err="1"/>
              <a:t>support</a:t>
            </a:r>
            <a:r>
              <a:rPr lang="es-AR" sz="1400" dirty="0"/>
              <a:t> </a:t>
            </a:r>
            <a:r>
              <a:rPr lang="es-AR" sz="1400" dirty="0" err="1"/>
              <a:t>of</a:t>
            </a:r>
            <a:r>
              <a:rPr lang="es-AR" sz="1400" dirty="0"/>
              <a:t> </a:t>
            </a:r>
            <a:r>
              <a:rPr lang="es-AR" sz="1400" dirty="0" err="1"/>
              <a:t>the</a:t>
            </a:r>
            <a:r>
              <a:rPr lang="es-AR" sz="1400" dirty="0"/>
              <a:t> Erasmus+ </a:t>
            </a:r>
            <a:r>
              <a:rPr lang="es-AR" sz="1400" dirty="0" err="1"/>
              <a:t>Programme</a:t>
            </a:r>
            <a:r>
              <a:rPr lang="es-AR" sz="1400" dirty="0"/>
              <a:t> </a:t>
            </a:r>
            <a:r>
              <a:rPr lang="es-AR" sz="1400" dirty="0" err="1"/>
              <a:t>of</a:t>
            </a:r>
            <a:r>
              <a:rPr lang="es-AR" sz="1400" dirty="0"/>
              <a:t> </a:t>
            </a:r>
            <a:r>
              <a:rPr lang="es-AR" sz="1400" dirty="0" err="1"/>
              <a:t>the</a:t>
            </a:r>
            <a:r>
              <a:rPr lang="es-AR" sz="1400" dirty="0"/>
              <a:t> </a:t>
            </a:r>
            <a:r>
              <a:rPr lang="es-AR" sz="1400" dirty="0" err="1"/>
              <a:t>European</a:t>
            </a:r>
            <a:r>
              <a:rPr lang="es-AR" sz="1400" dirty="0"/>
              <a:t> </a:t>
            </a:r>
            <a:r>
              <a:rPr lang="es-AR" sz="1400" dirty="0" err="1"/>
              <a:t>Union</a:t>
            </a:r>
            <a:r>
              <a:rPr lang="es-AR" sz="1400" dirty="0"/>
              <a:t> 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873E71B4-C8D7-466A-8229-1C05F1855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493" y="1994967"/>
            <a:ext cx="9872892" cy="3474924"/>
          </a:xfrm>
        </p:spPr>
        <p:txBody>
          <a:bodyPr/>
          <a:lstStyle/>
          <a:p>
            <a:r>
              <a:rPr lang="es-AR" dirty="0"/>
              <a:t>Origen, Derecho Europeo, Marco Institucional</a:t>
            </a:r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  <a:p>
            <a:endParaRPr lang="es-AR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9B00BF4-6DB4-46FC-ADF6-E1E04382A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8166" y="5660102"/>
            <a:ext cx="1909836" cy="94767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7D3C2A0-B612-46D3-B491-AD42DDB5F6D1}"/>
              </a:ext>
            </a:extLst>
          </p:cNvPr>
          <p:cNvSpPr txBox="1"/>
          <p:nvPr/>
        </p:nvSpPr>
        <p:spPr>
          <a:xfrm>
            <a:off x="1025814" y="96335"/>
            <a:ext cx="10382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1400" i="1" dirty="0"/>
              <a:t>Curso de Derecho Climático Europeo                                                                      Tema 1: La Unión Europea y el cambio climático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FB6303D-B75E-4737-B182-91C235A8F7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1396" y="2743345"/>
            <a:ext cx="6649207" cy="2783696"/>
          </a:xfrm>
          <a:prstGeom prst="rect">
            <a:avLst/>
          </a:prstGeom>
        </p:spPr>
      </p:pic>
      <p:pic>
        <p:nvPicPr>
          <p:cNvPr id="11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D574B33A-B759-4CF6-82AF-3F8E4EB5A3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62425" y="6368679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73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5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50327-BC72-4EB9-9E3C-1B4FE7195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8541576" cy="1077229"/>
          </a:xfrm>
        </p:spPr>
        <p:txBody>
          <a:bodyPr>
            <a:normAutofit fontScale="90000"/>
          </a:bodyPr>
          <a:lstStyle/>
          <a:p>
            <a:r>
              <a:rPr lang="es-AR" b="1" dirty="0"/>
              <a:t>1. </a:t>
            </a:r>
            <a:r>
              <a:rPr lang="es-ES" b="1" dirty="0"/>
              <a:t>El proceso de integración europea y la protección del medioambiente</a:t>
            </a:r>
            <a:br>
              <a:rPr lang="es-AR" dirty="0"/>
            </a:br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498365-3B9A-48E7-B765-4D54E7BB0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492" y="5660103"/>
            <a:ext cx="947673" cy="94767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D229FF3-2D85-4480-9B3D-5DF48A55C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5765" y="5774374"/>
            <a:ext cx="1167619" cy="797506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E4F386B1-FE9D-4E95-A68C-10DFC7CA4756}"/>
              </a:ext>
            </a:extLst>
          </p:cNvPr>
          <p:cNvSpPr txBox="1">
            <a:spLocks/>
          </p:cNvSpPr>
          <p:nvPr/>
        </p:nvSpPr>
        <p:spPr>
          <a:xfrm>
            <a:off x="8005905" y="5774374"/>
            <a:ext cx="1979860" cy="797505"/>
          </a:xfrm>
          <a:prstGeom prst="rect">
            <a:avLst/>
          </a:prstGeom>
        </p:spPr>
        <p:txBody>
          <a:bodyPr vert="horz" lIns="91440" tIns="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AR" sz="1400" dirty="0" err="1"/>
              <a:t>With</a:t>
            </a:r>
            <a:r>
              <a:rPr lang="es-AR" sz="1400" dirty="0"/>
              <a:t> </a:t>
            </a:r>
            <a:r>
              <a:rPr lang="es-AR" sz="1400" dirty="0" err="1"/>
              <a:t>the</a:t>
            </a:r>
            <a:r>
              <a:rPr lang="es-AR" sz="1400" dirty="0"/>
              <a:t> </a:t>
            </a:r>
            <a:r>
              <a:rPr lang="es-AR" sz="1400" dirty="0" err="1"/>
              <a:t>support</a:t>
            </a:r>
            <a:r>
              <a:rPr lang="es-AR" sz="1400" dirty="0"/>
              <a:t> </a:t>
            </a:r>
            <a:r>
              <a:rPr lang="es-AR" sz="1400" dirty="0" err="1"/>
              <a:t>of</a:t>
            </a:r>
            <a:r>
              <a:rPr lang="es-AR" sz="1400" dirty="0"/>
              <a:t> </a:t>
            </a:r>
            <a:r>
              <a:rPr lang="es-AR" sz="1400" dirty="0" err="1"/>
              <a:t>the</a:t>
            </a:r>
            <a:r>
              <a:rPr lang="es-AR" sz="1400" dirty="0"/>
              <a:t> Erasmus+ </a:t>
            </a:r>
            <a:r>
              <a:rPr lang="es-AR" sz="1400" dirty="0" err="1"/>
              <a:t>Programme</a:t>
            </a:r>
            <a:r>
              <a:rPr lang="es-AR" sz="1400" dirty="0"/>
              <a:t> </a:t>
            </a:r>
            <a:r>
              <a:rPr lang="es-AR" sz="1400" dirty="0" err="1"/>
              <a:t>of</a:t>
            </a:r>
            <a:r>
              <a:rPr lang="es-AR" sz="1400" dirty="0"/>
              <a:t> </a:t>
            </a:r>
            <a:r>
              <a:rPr lang="es-AR" sz="1400" dirty="0" err="1"/>
              <a:t>the</a:t>
            </a:r>
            <a:r>
              <a:rPr lang="es-AR" sz="1400" dirty="0"/>
              <a:t> </a:t>
            </a:r>
            <a:r>
              <a:rPr lang="es-AR" sz="1400" dirty="0" err="1"/>
              <a:t>European</a:t>
            </a:r>
            <a:r>
              <a:rPr lang="es-AR" sz="1400" dirty="0"/>
              <a:t> </a:t>
            </a:r>
            <a:r>
              <a:rPr lang="es-AR" sz="1400" dirty="0" err="1"/>
              <a:t>Union</a:t>
            </a:r>
            <a:r>
              <a:rPr lang="es-AR" sz="1400" dirty="0"/>
              <a:t> 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873E71B4-C8D7-466A-8229-1C05F1855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493" y="2052117"/>
            <a:ext cx="9872892" cy="3474924"/>
          </a:xfrm>
        </p:spPr>
        <p:txBody>
          <a:bodyPr/>
          <a:lstStyle/>
          <a:p>
            <a:r>
              <a:rPr lang="es-AR" dirty="0"/>
              <a:t>El Derecho Medioambiental de la UE</a:t>
            </a:r>
          </a:p>
          <a:p>
            <a:pPr lvl="1"/>
            <a:r>
              <a:rPr lang="es-AR" dirty="0"/>
              <a:t>Los orígenes en el Mercado Interior</a:t>
            </a:r>
          </a:p>
          <a:p>
            <a:pPr lvl="1"/>
            <a:r>
              <a:rPr lang="es-AR" dirty="0"/>
              <a:t>El Acta Única Europea (1986)</a:t>
            </a:r>
          </a:p>
          <a:p>
            <a:pPr lvl="1"/>
            <a:r>
              <a:rPr lang="es-AR" dirty="0"/>
              <a:t>La integración en la PESC del Tratado de Maastricht (1992)</a:t>
            </a:r>
          </a:p>
          <a:p>
            <a:pPr lvl="1"/>
            <a:r>
              <a:rPr lang="es-AR" dirty="0"/>
              <a:t>La política climática del Tratado de Lisboa (2007)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9B00BF4-6DB4-46FC-ADF6-E1E04382A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8166" y="5660102"/>
            <a:ext cx="1909836" cy="94767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7D3C2A0-B612-46D3-B491-AD42DDB5F6D1}"/>
              </a:ext>
            </a:extLst>
          </p:cNvPr>
          <p:cNvSpPr txBox="1"/>
          <p:nvPr/>
        </p:nvSpPr>
        <p:spPr>
          <a:xfrm>
            <a:off x="1025814" y="96335"/>
            <a:ext cx="10382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1400" i="1" dirty="0"/>
              <a:t>Curso de Derecho Climático Europeo                                                                      Tema 1: La Unión Europea y el cambio climático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9A37292-1EED-42A2-BEED-A0295EC930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49700" y="6368679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602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50327-BC72-4EB9-9E3C-1B4FE7195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8541576" cy="1077229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2. El Protocolo de Kioto y la UE como actor global</a:t>
            </a:r>
            <a:br>
              <a:rPr lang="es-AR" dirty="0"/>
            </a:br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498365-3B9A-48E7-B765-4D54E7BB0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492" y="5660103"/>
            <a:ext cx="947673" cy="94767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D229FF3-2D85-4480-9B3D-5DF48A55C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5765" y="5774374"/>
            <a:ext cx="1167619" cy="797506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E4F386B1-FE9D-4E95-A68C-10DFC7CA4756}"/>
              </a:ext>
            </a:extLst>
          </p:cNvPr>
          <p:cNvSpPr txBox="1">
            <a:spLocks/>
          </p:cNvSpPr>
          <p:nvPr/>
        </p:nvSpPr>
        <p:spPr>
          <a:xfrm>
            <a:off x="8005905" y="5774374"/>
            <a:ext cx="1979860" cy="797505"/>
          </a:xfrm>
          <a:prstGeom prst="rect">
            <a:avLst/>
          </a:prstGeom>
        </p:spPr>
        <p:txBody>
          <a:bodyPr vert="horz" lIns="91440" tIns="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AR" sz="1400" dirty="0" err="1"/>
              <a:t>With</a:t>
            </a:r>
            <a:r>
              <a:rPr lang="es-AR" sz="1400" dirty="0"/>
              <a:t> </a:t>
            </a:r>
            <a:r>
              <a:rPr lang="es-AR" sz="1400" dirty="0" err="1"/>
              <a:t>the</a:t>
            </a:r>
            <a:r>
              <a:rPr lang="es-AR" sz="1400" dirty="0"/>
              <a:t> </a:t>
            </a:r>
            <a:r>
              <a:rPr lang="es-AR" sz="1400" dirty="0" err="1"/>
              <a:t>support</a:t>
            </a:r>
            <a:r>
              <a:rPr lang="es-AR" sz="1400" dirty="0"/>
              <a:t> </a:t>
            </a:r>
            <a:r>
              <a:rPr lang="es-AR" sz="1400" dirty="0" err="1"/>
              <a:t>of</a:t>
            </a:r>
            <a:r>
              <a:rPr lang="es-AR" sz="1400" dirty="0"/>
              <a:t> </a:t>
            </a:r>
            <a:r>
              <a:rPr lang="es-AR" sz="1400" dirty="0" err="1"/>
              <a:t>the</a:t>
            </a:r>
            <a:r>
              <a:rPr lang="es-AR" sz="1400" dirty="0"/>
              <a:t> Erasmus+ </a:t>
            </a:r>
            <a:r>
              <a:rPr lang="es-AR" sz="1400" dirty="0" err="1"/>
              <a:t>Programme</a:t>
            </a:r>
            <a:r>
              <a:rPr lang="es-AR" sz="1400" dirty="0"/>
              <a:t> </a:t>
            </a:r>
            <a:r>
              <a:rPr lang="es-AR" sz="1400" dirty="0" err="1"/>
              <a:t>of</a:t>
            </a:r>
            <a:r>
              <a:rPr lang="es-AR" sz="1400" dirty="0"/>
              <a:t> </a:t>
            </a:r>
            <a:r>
              <a:rPr lang="es-AR" sz="1400" dirty="0" err="1"/>
              <a:t>the</a:t>
            </a:r>
            <a:r>
              <a:rPr lang="es-AR" sz="1400" dirty="0"/>
              <a:t> </a:t>
            </a:r>
            <a:r>
              <a:rPr lang="es-AR" sz="1400" dirty="0" err="1"/>
              <a:t>European</a:t>
            </a:r>
            <a:r>
              <a:rPr lang="es-AR" sz="1400" dirty="0"/>
              <a:t> </a:t>
            </a:r>
            <a:r>
              <a:rPr lang="es-AR" sz="1400" dirty="0" err="1"/>
              <a:t>Union</a:t>
            </a:r>
            <a:r>
              <a:rPr lang="es-AR" sz="1400" dirty="0"/>
              <a:t> 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873E71B4-C8D7-466A-8229-1C05F1855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493" y="2052117"/>
            <a:ext cx="9872892" cy="3474924"/>
          </a:xfrm>
        </p:spPr>
        <p:txBody>
          <a:bodyPr/>
          <a:lstStyle/>
          <a:p>
            <a:r>
              <a:rPr lang="es-AR" dirty="0"/>
              <a:t>PESC (1992): La UE como actor global</a:t>
            </a:r>
          </a:p>
          <a:p>
            <a:r>
              <a:rPr lang="es-AR" dirty="0"/>
              <a:t>El Protocolo de Kioto (1997): vendiendo la piel de oso…</a:t>
            </a:r>
          </a:p>
          <a:p>
            <a:r>
              <a:rPr lang="es-AR" dirty="0"/>
              <a:t>El mercado europeo de derechos de emisión (2003)</a:t>
            </a:r>
          </a:p>
          <a:p>
            <a:r>
              <a:rPr lang="es-AR" dirty="0"/>
              <a:t>El fracaso de </a:t>
            </a:r>
            <a:r>
              <a:rPr lang="es-AR" dirty="0" err="1"/>
              <a:t>Copenhagen</a:t>
            </a:r>
            <a:r>
              <a:rPr lang="es-AR" dirty="0"/>
              <a:t> (2009), </a:t>
            </a:r>
            <a:r>
              <a:rPr lang="es-AR" dirty="0" err="1"/>
              <a:t>Cancun</a:t>
            </a:r>
            <a:r>
              <a:rPr lang="es-AR" dirty="0"/>
              <a:t> (2010) y Durham (2011).</a:t>
            </a:r>
          </a:p>
          <a:p>
            <a:r>
              <a:rPr lang="es-AR" dirty="0"/>
              <a:t>La </a:t>
            </a:r>
            <a:r>
              <a:rPr lang="es-AR" i="1" dirty="0" err="1"/>
              <a:t>realpolitik</a:t>
            </a:r>
            <a:r>
              <a:rPr lang="es-AR" dirty="0"/>
              <a:t> de Paris (2015).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9B00BF4-6DB4-46FC-ADF6-E1E04382A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8166" y="5660102"/>
            <a:ext cx="1909836" cy="94767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7D3C2A0-B612-46D3-B491-AD42DDB5F6D1}"/>
              </a:ext>
            </a:extLst>
          </p:cNvPr>
          <p:cNvSpPr txBox="1"/>
          <p:nvPr/>
        </p:nvSpPr>
        <p:spPr>
          <a:xfrm>
            <a:off x="1025814" y="96335"/>
            <a:ext cx="10382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1400" i="1" dirty="0"/>
              <a:t>Curso de Derecho Climático Europeo                                                                      Tema 1: La Unión Europea y el cambio climático</a:t>
            </a:r>
          </a:p>
        </p:txBody>
      </p:sp>
      <p:pic>
        <p:nvPicPr>
          <p:cNvPr id="11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39249D3-EBC1-439C-A83A-0D352E6593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34799" y="6314704"/>
            <a:ext cx="332985" cy="3329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39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24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20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50327-BC72-4EB9-9E3C-1B4FE7195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8165" y="808056"/>
            <a:ext cx="8925219" cy="1077229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3. El Tratado de Lisboa y la creación de una Política específica contra el Cambio Climático</a:t>
            </a:r>
            <a:br>
              <a:rPr lang="es-AR" dirty="0"/>
            </a:br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498365-3B9A-48E7-B765-4D54E7BB0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492" y="5660103"/>
            <a:ext cx="947673" cy="94767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D229FF3-2D85-4480-9B3D-5DF48A55C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5765" y="5774374"/>
            <a:ext cx="1167619" cy="797506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E4F386B1-FE9D-4E95-A68C-10DFC7CA4756}"/>
              </a:ext>
            </a:extLst>
          </p:cNvPr>
          <p:cNvSpPr txBox="1">
            <a:spLocks/>
          </p:cNvSpPr>
          <p:nvPr/>
        </p:nvSpPr>
        <p:spPr>
          <a:xfrm>
            <a:off x="8005905" y="5774374"/>
            <a:ext cx="1979860" cy="797505"/>
          </a:xfrm>
          <a:prstGeom prst="rect">
            <a:avLst/>
          </a:prstGeom>
        </p:spPr>
        <p:txBody>
          <a:bodyPr vert="horz" lIns="91440" tIns="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AR" sz="1400" dirty="0" err="1"/>
              <a:t>With</a:t>
            </a:r>
            <a:r>
              <a:rPr lang="es-AR" sz="1400" dirty="0"/>
              <a:t> </a:t>
            </a:r>
            <a:r>
              <a:rPr lang="es-AR" sz="1400" dirty="0" err="1"/>
              <a:t>the</a:t>
            </a:r>
            <a:r>
              <a:rPr lang="es-AR" sz="1400" dirty="0"/>
              <a:t> </a:t>
            </a:r>
            <a:r>
              <a:rPr lang="es-AR" sz="1400" dirty="0" err="1"/>
              <a:t>support</a:t>
            </a:r>
            <a:r>
              <a:rPr lang="es-AR" sz="1400" dirty="0"/>
              <a:t> </a:t>
            </a:r>
            <a:r>
              <a:rPr lang="es-AR" sz="1400" dirty="0" err="1"/>
              <a:t>of</a:t>
            </a:r>
            <a:r>
              <a:rPr lang="es-AR" sz="1400" dirty="0"/>
              <a:t> </a:t>
            </a:r>
            <a:r>
              <a:rPr lang="es-AR" sz="1400" dirty="0" err="1"/>
              <a:t>the</a:t>
            </a:r>
            <a:r>
              <a:rPr lang="es-AR" sz="1400" dirty="0"/>
              <a:t> Erasmus+ </a:t>
            </a:r>
            <a:r>
              <a:rPr lang="es-AR" sz="1400" dirty="0" err="1"/>
              <a:t>Programme</a:t>
            </a:r>
            <a:r>
              <a:rPr lang="es-AR" sz="1400" dirty="0"/>
              <a:t> </a:t>
            </a:r>
            <a:r>
              <a:rPr lang="es-AR" sz="1400" dirty="0" err="1"/>
              <a:t>of</a:t>
            </a:r>
            <a:r>
              <a:rPr lang="es-AR" sz="1400" dirty="0"/>
              <a:t> </a:t>
            </a:r>
            <a:r>
              <a:rPr lang="es-AR" sz="1400" dirty="0" err="1"/>
              <a:t>the</a:t>
            </a:r>
            <a:r>
              <a:rPr lang="es-AR" sz="1400" dirty="0"/>
              <a:t> </a:t>
            </a:r>
            <a:r>
              <a:rPr lang="es-AR" sz="1400" dirty="0" err="1"/>
              <a:t>European</a:t>
            </a:r>
            <a:r>
              <a:rPr lang="es-AR" sz="1400" dirty="0"/>
              <a:t> </a:t>
            </a:r>
            <a:r>
              <a:rPr lang="es-AR" sz="1400" dirty="0" err="1"/>
              <a:t>Union</a:t>
            </a:r>
            <a:r>
              <a:rPr lang="es-AR" sz="1400" dirty="0"/>
              <a:t> 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873E71B4-C8D7-466A-8229-1C05F1855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493" y="2052117"/>
            <a:ext cx="9872892" cy="3474924"/>
          </a:xfrm>
        </p:spPr>
        <p:txBody>
          <a:bodyPr/>
          <a:lstStyle/>
          <a:p>
            <a:r>
              <a:rPr lang="es-AR" dirty="0"/>
              <a:t>La nueva redacción de los arts. 191 y 194 TFUE</a:t>
            </a:r>
          </a:p>
          <a:p>
            <a:r>
              <a:rPr lang="es-AR" dirty="0"/>
              <a:t>La política energética como vía para la independización de la política climática.</a:t>
            </a:r>
          </a:p>
          <a:p>
            <a:r>
              <a:rPr lang="es-AR" dirty="0"/>
              <a:t>El objetivo de “desarrollo sostenible” como vector de la horizontalidad de la política climática</a:t>
            </a:r>
          </a:p>
          <a:p>
            <a:r>
              <a:rPr lang="es-AR" dirty="0"/>
              <a:t>La triangulación: emisiones – transporte - energía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9B00BF4-6DB4-46FC-ADF6-E1E04382A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8166" y="5660102"/>
            <a:ext cx="1909836" cy="94767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7D3C2A0-B612-46D3-B491-AD42DDB5F6D1}"/>
              </a:ext>
            </a:extLst>
          </p:cNvPr>
          <p:cNvSpPr txBox="1"/>
          <p:nvPr/>
        </p:nvSpPr>
        <p:spPr>
          <a:xfrm>
            <a:off x="1025814" y="96335"/>
            <a:ext cx="10382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1400" i="1" dirty="0"/>
              <a:t>Curso de Derecho Climático Europeo                                                                      Tema 1: La Unión Europea y el cambio climático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7BFD1EC-B1BA-426E-AB4B-C1AF47B9DFD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62425" y="64516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889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3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50327-BC72-4EB9-9E3C-1B4FE7195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492" y="808056"/>
            <a:ext cx="9872892" cy="1077229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4. La descarbonización como eje estratégico de integración en el marco de un desarrollo sostenible</a:t>
            </a:r>
            <a:br>
              <a:rPr lang="es-AR" dirty="0"/>
            </a:br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498365-3B9A-48E7-B765-4D54E7BB0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492" y="5660103"/>
            <a:ext cx="947673" cy="94767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D229FF3-2D85-4480-9B3D-5DF48A55C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5765" y="5774374"/>
            <a:ext cx="1167619" cy="797506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E4F386B1-FE9D-4E95-A68C-10DFC7CA4756}"/>
              </a:ext>
            </a:extLst>
          </p:cNvPr>
          <p:cNvSpPr txBox="1">
            <a:spLocks/>
          </p:cNvSpPr>
          <p:nvPr/>
        </p:nvSpPr>
        <p:spPr>
          <a:xfrm>
            <a:off x="8005905" y="5774374"/>
            <a:ext cx="1979860" cy="797505"/>
          </a:xfrm>
          <a:prstGeom prst="rect">
            <a:avLst/>
          </a:prstGeom>
        </p:spPr>
        <p:txBody>
          <a:bodyPr vert="horz" lIns="91440" tIns="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AR" sz="1400" dirty="0" err="1"/>
              <a:t>With</a:t>
            </a:r>
            <a:r>
              <a:rPr lang="es-AR" sz="1400" dirty="0"/>
              <a:t> </a:t>
            </a:r>
            <a:r>
              <a:rPr lang="es-AR" sz="1400" dirty="0" err="1"/>
              <a:t>the</a:t>
            </a:r>
            <a:r>
              <a:rPr lang="es-AR" sz="1400" dirty="0"/>
              <a:t> </a:t>
            </a:r>
            <a:r>
              <a:rPr lang="es-AR" sz="1400" dirty="0" err="1"/>
              <a:t>support</a:t>
            </a:r>
            <a:r>
              <a:rPr lang="es-AR" sz="1400" dirty="0"/>
              <a:t> </a:t>
            </a:r>
            <a:r>
              <a:rPr lang="es-AR" sz="1400" dirty="0" err="1"/>
              <a:t>of</a:t>
            </a:r>
            <a:r>
              <a:rPr lang="es-AR" sz="1400" dirty="0"/>
              <a:t> </a:t>
            </a:r>
            <a:r>
              <a:rPr lang="es-AR" sz="1400" dirty="0" err="1"/>
              <a:t>the</a:t>
            </a:r>
            <a:r>
              <a:rPr lang="es-AR" sz="1400" dirty="0"/>
              <a:t> Erasmus+ </a:t>
            </a:r>
            <a:r>
              <a:rPr lang="es-AR" sz="1400" dirty="0" err="1"/>
              <a:t>Programme</a:t>
            </a:r>
            <a:r>
              <a:rPr lang="es-AR" sz="1400" dirty="0"/>
              <a:t> </a:t>
            </a:r>
            <a:r>
              <a:rPr lang="es-AR" sz="1400" dirty="0" err="1"/>
              <a:t>of</a:t>
            </a:r>
            <a:r>
              <a:rPr lang="es-AR" sz="1400" dirty="0"/>
              <a:t> </a:t>
            </a:r>
            <a:r>
              <a:rPr lang="es-AR" sz="1400" dirty="0" err="1"/>
              <a:t>the</a:t>
            </a:r>
            <a:r>
              <a:rPr lang="es-AR" sz="1400" dirty="0"/>
              <a:t> </a:t>
            </a:r>
            <a:r>
              <a:rPr lang="es-AR" sz="1400" dirty="0" err="1"/>
              <a:t>European</a:t>
            </a:r>
            <a:r>
              <a:rPr lang="es-AR" sz="1400" dirty="0"/>
              <a:t> </a:t>
            </a:r>
            <a:r>
              <a:rPr lang="es-AR" sz="1400" dirty="0" err="1"/>
              <a:t>Union</a:t>
            </a:r>
            <a:r>
              <a:rPr lang="es-AR" sz="1400" dirty="0"/>
              <a:t> 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873E71B4-C8D7-466A-8229-1C05F1855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493" y="2052117"/>
            <a:ext cx="9872892" cy="3474924"/>
          </a:xfrm>
        </p:spPr>
        <p:txBody>
          <a:bodyPr/>
          <a:lstStyle/>
          <a:p>
            <a:r>
              <a:rPr lang="es-AR" dirty="0"/>
              <a:t>La nueva estrategia de descarbonización como eje estratégico.</a:t>
            </a:r>
          </a:p>
          <a:p>
            <a:r>
              <a:rPr lang="es-AR" dirty="0"/>
              <a:t>¿estrategia económica o alma política del proceso de integración?</a:t>
            </a:r>
          </a:p>
          <a:p>
            <a:r>
              <a:rPr lang="es-AR" dirty="0"/>
              <a:t>El pacto verde (</a:t>
            </a:r>
            <a:r>
              <a:rPr lang="es-AR" i="1" dirty="0" err="1"/>
              <a:t>next</a:t>
            </a:r>
            <a:r>
              <a:rPr lang="es-AR" i="1" dirty="0"/>
              <a:t> </a:t>
            </a:r>
            <a:r>
              <a:rPr lang="es-AR" i="1" dirty="0" err="1"/>
              <a:t>generation</a:t>
            </a:r>
            <a:r>
              <a:rPr lang="es-AR" dirty="0"/>
              <a:t>) como agenda política europea en la </a:t>
            </a:r>
            <a:r>
              <a:rPr lang="es-AR" dirty="0" err="1"/>
              <a:t>post-pandemia</a:t>
            </a:r>
            <a:endParaRPr lang="es-AR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9B00BF4-6DB4-46FC-ADF6-E1E04382A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8166" y="5660102"/>
            <a:ext cx="1909836" cy="94767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7D3C2A0-B612-46D3-B491-AD42DDB5F6D1}"/>
              </a:ext>
            </a:extLst>
          </p:cNvPr>
          <p:cNvSpPr txBox="1"/>
          <p:nvPr/>
        </p:nvSpPr>
        <p:spPr>
          <a:xfrm>
            <a:off x="1025814" y="96335"/>
            <a:ext cx="10382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1400" i="1" dirty="0"/>
              <a:t>Curso de Derecho Climático Europeo                                                                      Tema 1: La Unión Europea y el cambio climático</a:t>
            </a:r>
          </a:p>
        </p:txBody>
      </p:sp>
      <p:pic>
        <p:nvPicPr>
          <p:cNvPr id="6" name="Multimedia1">
            <a:hlinkClick r:id="" action="ppaction://media"/>
            <a:extLst>
              <a:ext uri="{FF2B5EF4-FFF2-40B4-BE49-F238E27FC236}">
                <a16:creationId xmlns:a16="http://schemas.microsoft.com/office/drawing/2014/main" id="{72078477-AB2F-4475-9589-9E642E11EB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65447" y="6368679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731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C50327-BC72-4EB9-9E3C-1B4FE7195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808056"/>
            <a:ext cx="8541576" cy="1077229"/>
          </a:xfrm>
        </p:spPr>
        <p:txBody>
          <a:bodyPr>
            <a:normAutofit fontScale="90000"/>
          </a:bodyPr>
          <a:lstStyle/>
          <a:p>
            <a:r>
              <a:rPr lang="es-AR" sz="3600" dirty="0"/>
              <a:t>Tema 1</a:t>
            </a:r>
            <a:br>
              <a:rPr lang="es-AR" sz="3600" dirty="0"/>
            </a:br>
            <a:r>
              <a:rPr lang="es-ES" sz="3600" b="1" dirty="0"/>
              <a:t>La Unión Europea y el cambio climático</a:t>
            </a:r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0498365-3B9A-48E7-B765-4D54E7BB0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492" y="5660103"/>
            <a:ext cx="947673" cy="94767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D229FF3-2D85-4480-9B3D-5DF48A55C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5765" y="5774374"/>
            <a:ext cx="1167619" cy="797506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E4F386B1-FE9D-4E95-A68C-10DFC7CA4756}"/>
              </a:ext>
            </a:extLst>
          </p:cNvPr>
          <p:cNvSpPr txBox="1">
            <a:spLocks/>
          </p:cNvSpPr>
          <p:nvPr/>
        </p:nvSpPr>
        <p:spPr>
          <a:xfrm>
            <a:off x="8005905" y="5774374"/>
            <a:ext cx="1979860" cy="797505"/>
          </a:xfrm>
          <a:prstGeom prst="rect">
            <a:avLst/>
          </a:prstGeom>
        </p:spPr>
        <p:txBody>
          <a:bodyPr vert="horz" lIns="91440" tIns="0" rIns="91440" bIns="45720" rtlCol="0" anchor="b">
            <a:norm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b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chemeClr val="accent6"/>
              </a:buClr>
              <a:buSzPct val="90000"/>
              <a:buFont typeface="Wingdings" panose="05000000000000000000" pitchFamily="2" charset="2"/>
              <a:buNone/>
              <a:defRPr sz="16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AR" sz="1400" dirty="0" err="1"/>
              <a:t>With</a:t>
            </a:r>
            <a:r>
              <a:rPr lang="es-AR" sz="1400" dirty="0"/>
              <a:t> </a:t>
            </a:r>
            <a:r>
              <a:rPr lang="es-AR" sz="1400" dirty="0" err="1"/>
              <a:t>the</a:t>
            </a:r>
            <a:r>
              <a:rPr lang="es-AR" sz="1400" dirty="0"/>
              <a:t> </a:t>
            </a:r>
            <a:r>
              <a:rPr lang="es-AR" sz="1400" dirty="0" err="1"/>
              <a:t>support</a:t>
            </a:r>
            <a:r>
              <a:rPr lang="es-AR" sz="1400" dirty="0"/>
              <a:t> </a:t>
            </a:r>
            <a:r>
              <a:rPr lang="es-AR" sz="1400" dirty="0" err="1"/>
              <a:t>of</a:t>
            </a:r>
            <a:r>
              <a:rPr lang="es-AR" sz="1400" dirty="0"/>
              <a:t> </a:t>
            </a:r>
            <a:r>
              <a:rPr lang="es-AR" sz="1400" dirty="0" err="1"/>
              <a:t>the</a:t>
            </a:r>
            <a:r>
              <a:rPr lang="es-AR" sz="1400" dirty="0"/>
              <a:t> Erasmus+ </a:t>
            </a:r>
            <a:r>
              <a:rPr lang="es-AR" sz="1400" dirty="0" err="1"/>
              <a:t>Programme</a:t>
            </a:r>
            <a:r>
              <a:rPr lang="es-AR" sz="1400" dirty="0"/>
              <a:t> </a:t>
            </a:r>
            <a:r>
              <a:rPr lang="es-AR" sz="1400" dirty="0" err="1"/>
              <a:t>of</a:t>
            </a:r>
            <a:r>
              <a:rPr lang="es-AR" sz="1400" dirty="0"/>
              <a:t> </a:t>
            </a:r>
            <a:r>
              <a:rPr lang="es-AR" sz="1400" dirty="0" err="1"/>
              <a:t>the</a:t>
            </a:r>
            <a:r>
              <a:rPr lang="es-AR" sz="1400" dirty="0"/>
              <a:t> </a:t>
            </a:r>
            <a:r>
              <a:rPr lang="es-AR" sz="1400" dirty="0" err="1"/>
              <a:t>European</a:t>
            </a:r>
            <a:r>
              <a:rPr lang="es-AR" sz="1400" dirty="0"/>
              <a:t> </a:t>
            </a:r>
            <a:r>
              <a:rPr lang="es-AR" sz="1400" dirty="0" err="1"/>
              <a:t>Union</a:t>
            </a:r>
            <a:r>
              <a:rPr lang="es-AR" sz="1400" dirty="0"/>
              <a:t> </a:t>
            </a:r>
          </a:p>
        </p:txBody>
      </p:sp>
      <p:sp>
        <p:nvSpPr>
          <p:cNvPr id="12" name="Marcador de contenido 11">
            <a:extLst>
              <a:ext uri="{FF2B5EF4-FFF2-40B4-BE49-F238E27FC236}">
                <a16:creationId xmlns:a16="http://schemas.microsoft.com/office/drawing/2014/main" id="{873E71B4-C8D7-466A-8229-1C05F1855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493" y="2052117"/>
            <a:ext cx="9872892" cy="3474924"/>
          </a:xfrm>
        </p:spPr>
        <p:txBody>
          <a:bodyPr>
            <a:normAutofit/>
          </a:bodyPr>
          <a:lstStyle/>
          <a:p>
            <a:pPr algn="ctr"/>
            <a:r>
              <a:rPr lang="es-AR" sz="2800" dirty="0"/>
              <a:t>Muchas gracias por su atención!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C9B00BF4-6DB4-46FC-ADF6-E1E04382A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8166" y="5660102"/>
            <a:ext cx="1909836" cy="94767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97D3C2A0-B612-46D3-B491-AD42DDB5F6D1}"/>
              </a:ext>
            </a:extLst>
          </p:cNvPr>
          <p:cNvSpPr txBox="1"/>
          <p:nvPr/>
        </p:nvSpPr>
        <p:spPr>
          <a:xfrm>
            <a:off x="1025814" y="96335"/>
            <a:ext cx="10382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AR" sz="1400" i="1" dirty="0"/>
              <a:t>Curso de Derecho Climático Europeo                                                                      Tema 1: La Unión Europea y el cambio climático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D3E8193-B9AD-4804-AD65-91FD8B61F4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62425" y="6368679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131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2445</TotalTime>
  <Words>522</Words>
  <Application>Microsoft Office PowerPoint</Application>
  <PresentationFormat>Panorámica</PresentationFormat>
  <Paragraphs>44</Paragraphs>
  <Slides>7</Slides>
  <Notes>0</Notes>
  <HiddenSlides>0</HiddenSlides>
  <MMClips>7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Arial</vt:lpstr>
      <vt:lpstr>MS Shell Dlg 2</vt:lpstr>
      <vt:lpstr>Wingdings</vt:lpstr>
      <vt:lpstr>Wingdings 3</vt:lpstr>
      <vt:lpstr>Madison</vt:lpstr>
      <vt:lpstr>Tema 1 La Unión Europea y el cambio climático  Prof. Justo Corti Varela</vt:lpstr>
      <vt:lpstr>1. El proceso de integración europea y la protección del medioambiente </vt:lpstr>
      <vt:lpstr>1. El proceso de integración europea y la protección del medioambiente </vt:lpstr>
      <vt:lpstr>2. El Protocolo de Kioto y la UE como actor global </vt:lpstr>
      <vt:lpstr>3. El Tratado de Lisboa y la creación de una Política específica contra el Cambio Climático </vt:lpstr>
      <vt:lpstr>4. La descarbonización como eje estratégico de integración en el marco de un desarrollo sostenible </vt:lpstr>
      <vt:lpstr>Tema 1 La Unión Europea y el cambio climático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1 La Unión Europea y el cambio climático</dc:title>
  <dc:creator>JUSTO LISANDRO CORTI VARELA</dc:creator>
  <cp:lastModifiedBy>JUSTO LISANDRO CORTI VARELA</cp:lastModifiedBy>
  <cp:revision>32</cp:revision>
  <dcterms:created xsi:type="dcterms:W3CDTF">2021-01-20T09:31:50Z</dcterms:created>
  <dcterms:modified xsi:type="dcterms:W3CDTF">2021-02-04T15:07:07Z</dcterms:modified>
</cp:coreProperties>
</file>